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59" r:id="rId6"/>
    <p:sldId id="262" r:id="rId7"/>
    <p:sldId id="264" r:id="rId8"/>
    <p:sldId id="258" r:id="rId9"/>
    <p:sldId id="267" r:id="rId10"/>
    <p:sldId id="265" r:id="rId11"/>
    <p:sldId id="283" r:id="rId12"/>
    <p:sldId id="266" r:id="rId13"/>
    <p:sldId id="268" r:id="rId14"/>
    <p:sldId id="269" r:id="rId15"/>
    <p:sldId id="273" r:id="rId16"/>
    <p:sldId id="270" r:id="rId17"/>
    <p:sldId id="271" r:id="rId18"/>
    <p:sldId id="276" r:id="rId19"/>
    <p:sldId id="272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720CD-08DF-4D78-9913-AE4F9C0AA68D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7CB31-F978-426B-BE94-ADF68D9DCF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B891E-BDA6-42DE-B182-1EECC62587FF}" type="datetimeFigureOut">
              <a:rPr lang="it-IT" smtClean="0"/>
              <a:pPr/>
              <a:t>23/12/2012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E8CA-2AC6-4121-B2F6-FE9E4F80E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71604" y="128586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Antonio Fasano</a:t>
            </a:r>
          </a:p>
          <a:p>
            <a:pPr algn="ctr"/>
            <a:r>
              <a:rPr lang="it-IT" sz="2000" dirty="0" smtClean="0"/>
              <a:t>Dipartimento di Matematica U. Dini, </a:t>
            </a:r>
            <a:r>
              <a:rPr lang="it-IT" sz="2000" dirty="0" err="1" smtClean="0"/>
              <a:t>Univ</a:t>
            </a:r>
            <a:r>
              <a:rPr lang="it-IT" sz="2000" dirty="0" smtClean="0"/>
              <a:t>. Firenze</a:t>
            </a:r>
          </a:p>
          <a:p>
            <a:pPr algn="ctr"/>
            <a:r>
              <a:rPr lang="it-IT" sz="2000" dirty="0" smtClean="0"/>
              <a:t>IASI – CNR Roma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85786" y="3357562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00CC"/>
                </a:solidFill>
              </a:rPr>
              <a:t>A </a:t>
            </a:r>
            <a:r>
              <a:rPr lang="it-IT" sz="3200" b="1" dirty="0" err="1" smtClean="0">
                <a:solidFill>
                  <a:srgbClr val="0000CC"/>
                </a:solidFill>
              </a:rPr>
              <a:t>new</a:t>
            </a:r>
            <a:r>
              <a:rPr lang="it-IT" sz="3200" b="1" dirty="0" smtClean="0">
                <a:solidFill>
                  <a:srgbClr val="0000CC"/>
                </a:solidFill>
              </a:rPr>
              <a:t> </a:t>
            </a:r>
            <a:r>
              <a:rPr lang="it-IT" sz="3200" b="1" dirty="0" err="1" smtClean="0">
                <a:solidFill>
                  <a:srgbClr val="0000CC"/>
                </a:solidFill>
              </a:rPr>
              <a:t>model</a:t>
            </a:r>
            <a:r>
              <a:rPr lang="it-IT" sz="3200" b="1" dirty="0" smtClean="0">
                <a:solidFill>
                  <a:srgbClr val="0000CC"/>
                </a:solidFill>
              </a:rPr>
              <a:t> </a:t>
            </a:r>
            <a:r>
              <a:rPr lang="it-IT" sz="3200" b="1" dirty="0" err="1" smtClean="0">
                <a:solidFill>
                  <a:srgbClr val="0000CC"/>
                </a:solidFill>
              </a:rPr>
              <a:t>for</a:t>
            </a:r>
            <a:r>
              <a:rPr lang="it-IT" sz="3200" b="1" dirty="0" smtClean="0">
                <a:solidFill>
                  <a:srgbClr val="0000CC"/>
                </a:solidFill>
              </a:rPr>
              <a:t> </a:t>
            </a:r>
            <a:r>
              <a:rPr lang="it-IT" sz="3200" b="1" dirty="0" err="1" smtClean="0">
                <a:solidFill>
                  <a:srgbClr val="0000CC"/>
                </a:solidFill>
              </a:rPr>
              <a:t>blood</a:t>
            </a:r>
            <a:r>
              <a:rPr lang="it-IT" sz="3200" b="1" dirty="0" smtClean="0">
                <a:solidFill>
                  <a:srgbClr val="0000CC"/>
                </a:solidFill>
              </a:rPr>
              <a:t> flow in </a:t>
            </a:r>
            <a:r>
              <a:rPr lang="it-IT" sz="3200" b="1" dirty="0" err="1" smtClean="0">
                <a:solidFill>
                  <a:srgbClr val="0000CC"/>
                </a:solidFill>
              </a:rPr>
              <a:t>capillaries</a:t>
            </a:r>
            <a:endParaRPr lang="it-IT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8728" y="2357430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If</a:t>
            </a:r>
            <a:r>
              <a:rPr lang="it-IT" sz="3200" dirty="0" smtClean="0"/>
              <a:t> the </a:t>
            </a:r>
            <a:r>
              <a:rPr lang="it-IT" sz="3200" dirty="0" err="1" smtClean="0"/>
              <a:t>capillary</a:t>
            </a:r>
            <a:r>
              <a:rPr lang="it-IT" sz="3200" dirty="0" smtClean="0"/>
              <a:t> </a:t>
            </a:r>
            <a:r>
              <a:rPr lang="it-IT" sz="3200" dirty="0" err="1" smtClean="0"/>
              <a:t>is</a:t>
            </a:r>
            <a:r>
              <a:rPr lang="it-IT" sz="3200" dirty="0" smtClean="0"/>
              <a:t> </a:t>
            </a:r>
            <a:r>
              <a:rPr lang="it-IT" sz="3200" b="1" dirty="0" err="1" smtClean="0">
                <a:solidFill>
                  <a:srgbClr val="0000CC"/>
                </a:solidFill>
              </a:rPr>
              <a:t>fenestrated</a:t>
            </a:r>
            <a:r>
              <a:rPr lang="it-IT" sz="3200" b="1" dirty="0" smtClean="0">
                <a:solidFill>
                  <a:srgbClr val="0000CC"/>
                </a:solidFill>
              </a:rPr>
              <a:t> </a:t>
            </a:r>
            <a:r>
              <a:rPr lang="it-IT" sz="3200" dirty="0" smtClean="0"/>
              <a:t>the plasma loss </a:t>
            </a:r>
            <a:r>
              <a:rPr lang="it-IT" sz="3200" dirty="0" err="1" smtClean="0"/>
              <a:t>causes</a:t>
            </a:r>
            <a:r>
              <a:rPr lang="it-IT" sz="3200" dirty="0" smtClean="0"/>
              <a:t> a progressive </a:t>
            </a:r>
            <a:r>
              <a:rPr lang="it-IT" sz="3200" dirty="0" err="1" smtClean="0"/>
              <a:t>decrease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the </a:t>
            </a:r>
            <a:r>
              <a:rPr lang="it-IT" sz="3200" dirty="0" err="1" smtClean="0"/>
              <a:t>element</a:t>
            </a:r>
            <a:r>
              <a:rPr lang="it-IT" sz="3200" dirty="0" smtClean="0"/>
              <a:t> </a:t>
            </a:r>
            <a:r>
              <a:rPr lang="it-IT" sz="3200" dirty="0" err="1" smtClean="0"/>
              <a:t>length</a:t>
            </a:r>
            <a:endParaRPr lang="it-IT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User\Desktop\kidneys\glomerular data\glomerular info_files\net20filt20press20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5214974" cy="4543741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500034" y="428604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The </a:t>
            </a:r>
            <a:r>
              <a:rPr lang="it-IT" sz="2800" dirty="0" err="1" smtClean="0"/>
              <a:t>renal</a:t>
            </a:r>
            <a:r>
              <a:rPr lang="it-IT" sz="2800" dirty="0" smtClean="0"/>
              <a:t>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glomerulus</a:t>
            </a:r>
            <a:r>
              <a:rPr lang="it-IT" sz="2800" b="1" i="1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a bundle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capillaries</a:t>
            </a:r>
            <a:r>
              <a:rPr lang="it-IT" sz="2800" dirty="0" smtClean="0"/>
              <a:t> </a:t>
            </a:r>
            <a:r>
              <a:rPr lang="it-IT" sz="2800" dirty="0" err="1" smtClean="0"/>
              <a:t>hosted</a:t>
            </a:r>
            <a:r>
              <a:rPr lang="it-IT" sz="2800" dirty="0" smtClean="0"/>
              <a:t> in the </a:t>
            </a:r>
            <a:r>
              <a:rPr lang="it-IT" sz="2800" dirty="0" err="1" smtClean="0"/>
              <a:t>Bowman</a:t>
            </a:r>
            <a:r>
              <a:rPr lang="it-IT" sz="2800" dirty="0" smtClean="0"/>
              <a:t>’s capsule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072198" y="2143116"/>
            <a:ext cx="264320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fenestrated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capillaries</a:t>
            </a:r>
            <a:endParaRPr lang="it-IT" sz="2000" b="1" dirty="0"/>
          </a:p>
        </p:txBody>
      </p:sp>
      <p:cxnSp>
        <p:nvCxnSpPr>
          <p:cNvPr id="6" name="Connettore 2 5"/>
          <p:cNvCxnSpPr/>
          <p:nvPr/>
        </p:nvCxnSpPr>
        <p:spPr>
          <a:xfrm rot="10800000" flipV="1">
            <a:off x="4000496" y="2571744"/>
            <a:ext cx="2071702" cy="1143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1538" y="1428736"/>
            <a:ext cx="70009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Plasma cross flow </a:t>
            </a:r>
            <a:r>
              <a:rPr lang="it-IT" sz="3200" dirty="0" err="1" smtClean="0"/>
              <a:t>is</a:t>
            </a:r>
            <a:r>
              <a:rPr lang="it-IT" sz="3200" dirty="0" smtClean="0"/>
              <a:t> </a:t>
            </a:r>
            <a:r>
              <a:rPr lang="it-IT" sz="3200" dirty="0" err="1" smtClean="0"/>
              <a:t>caused</a:t>
            </a:r>
            <a:r>
              <a:rPr lang="it-IT" sz="3200" dirty="0" smtClean="0"/>
              <a:t> </a:t>
            </a:r>
            <a:r>
              <a:rPr lang="it-IT" sz="3200" dirty="0" err="1" smtClean="0"/>
              <a:t>by</a:t>
            </a:r>
            <a:r>
              <a:rPr lang="it-IT" sz="3200" dirty="0" smtClean="0"/>
              <a:t> TMP (</a:t>
            </a:r>
            <a:r>
              <a:rPr lang="it-IT" sz="3200" dirty="0" err="1" smtClean="0"/>
              <a:t>transmembrane</a:t>
            </a:r>
            <a:r>
              <a:rPr lang="it-IT" sz="3200" dirty="0" smtClean="0"/>
              <a:t> </a:t>
            </a:r>
            <a:r>
              <a:rPr lang="it-IT" sz="3200" dirty="0" err="1" smtClean="0"/>
              <a:t>pressure</a:t>
            </a:r>
            <a:r>
              <a:rPr lang="it-IT" sz="3200" dirty="0" smtClean="0"/>
              <a:t>):</a:t>
            </a:r>
          </a:p>
          <a:p>
            <a:endParaRPr lang="it-IT" sz="3200" dirty="0" smtClean="0"/>
          </a:p>
          <a:p>
            <a:pPr algn="ctr"/>
            <a:r>
              <a:rPr lang="it-IT" sz="3200" dirty="0" smtClean="0"/>
              <a:t>TMP = </a:t>
            </a:r>
            <a:r>
              <a:rPr lang="it-IT" sz="3200" b="1" dirty="0" err="1" smtClean="0"/>
              <a:t>hydraulic</a:t>
            </a:r>
            <a:r>
              <a:rPr lang="it-IT" sz="3200" dirty="0" smtClean="0"/>
              <a:t> </a:t>
            </a:r>
            <a:r>
              <a:rPr lang="it-IT" sz="3200" dirty="0" err="1" smtClean="0"/>
              <a:t>pressure</a:t>
            </a:r>
            <a:r>
              <a:rPr lang="it-IT" sz="3200" dirty="0" smtClean="0"/>
              <a:t> </a:t>
            </a:r>
            <a:r>
              <a:rPr lang="it-IT" sz="3200" dirty="0" err="1" smtClean="0"/>
              <a:t>difference</a:t>
            </a:r>
            <a:endParaRPr lang="it-IT" sz="3200" dirty="0" smtClean="0"/>
          </a:p>
          <a:p>
            <a:pPr algn="ctr"/>
            <a:endParaRPr lang="it-IT" sz="3200" dirty="0" smtClean="0"/>
          </a:p>
          <a:p>
            <a:pPr algn="ctr"/>
            <a:r>
              <a:rPr lang="it-IT" sz="3200" dirty="0" smtClean="0"/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minus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it-IT" sz="3200" dirty="0" smtClean="0">
              <a:solidFill>
                <a:srgbClr val="FF0000"/>
              </a:solidFill>
            </a:endParaRPr>
          </a:p>
          <a:p>
            <a:pPr algn="ctr"/>
            <a:r>
              <a:rPr lang="it-IT" sz="3200" b="1" dirty="0" err="1" smtClean="0">
                <a:solidFill>
                  <a:srgbClr val="0000CC"/>
                </a:solidFill>
              </a:rPr>
              <a:t>oncotic</a:t>
            </a:r>
            <a:r>
              <a:rPr lang="it-IT" sz="3200" dirty="0" smtClean="0"/>
              <a:t> </a:t>
            </a:r>
            <a:r>
              <a:rPr lang="it-IT" sz="3200" dirty="0" err="1" smtClean="0"/>
              <a:t>pressure</a:t>
            </a:r>
            <a:endParaRPr lang="it-IT" sz="3200" dirty="0" smtClean="0"/>
          </a:p>
          <a:p>
            <a:pPr algn="ctr"/>
            <a:r>
              <a:rPr lang="it-IT" sz="2800" dirty="0" smtClean="0"/>
              <a:t>(</a:t>
            </a:r>
            <a:r>
              <a:rPr lang="it-IT" sz="2800" dirty="0" err="1" smtClean="0"/>
              <a:t>blood</a:t>
            </a:r>
            <a:r>
              <a:rPr lang="it-IT" sz="2800" dirty="0" smtClean="0"/>
              <a:t> </a:t>
            </a:r>
            <a:r>
              <a:rPr lang="it-IT" sz="2800" dirty="0" err="1" smtClean="0"/>
              <a:t>colloid</a:t>
            </a:r>
            <a:r>
              <a:rPr lang="it-IT" sz="2800" dirty="0" smtClean="0"/>
              <a:t> </a:t>
            </a:r>
            <a:r>
              <a:rPr lang="it-IT" sz="2800" dirty="0" err="1" smtClean="0"/>
              <a:t>osmotic</a:t>
            </a:r>
            <a:r>
              <a:rPr lang="it-IT" sz="2800" dirty="0" smtClean="0"/>
              <a:t> </a:t>
            </a:r>
            <a:r>
              <a:rPr lang="it-IT" sz="2800" dirty="0" err="1" smtClean="0"/>
              <a:t>pressure</a:t>
            </a:r>
            <a:r>
              <a:rPr lang="it-IT" sz="2800" dirty="0" smtClean="0"/>
              <a:t>)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3929058" y="3786190"/>
            <a:ext cx="1485904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5459124" cy="378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arentesi graffa chiusa 2"/>
          <p:cNvSpPr/>
          <p:nvPr/>
        </p:nvSpPr>
        <p:spPr>
          <a:xfrm rot="16200000">
            <a:off x="3536149" y="464323"/>
            <a:ext cx="214314" cy="1285884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28596" y="400050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Element</a:t>
            </a:r>
            <a:r>
              <a:rPr lang="it-IT" sz="2400" dirty="0" smtClean="0"/>
              <a:t> volume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2714612" y="3929066"/>
            <a:ext cx="2593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/>
              <a:t>V</a:t>
            </a:r>
            <a:r>
              <a:rPr lang="en-US" sz="2800" i="1" baseline="-25000" dirty="0" err="1" smtClean="0"/>
              <a:t>el</a:t>
            </a:r>
            <a:r>
              <a:rPr lang="en-US" sz="2800" i="1" dirty="0" smtClean="0"/>
              <a:t> </a:t>
            </a:r>
            <a:r>
              <a:rPr lang="en-US" sz="2800" dirty="0" smtClean="0"/>
              <a:t>= </a:t>
            </a:r>
            <a:r>
              <a:rPr lang="en-US" sz="2800" i="1" dirty="0" smtClean="0">
                <a:sym typeface="Symbol"/>
              </a:rPr>
              <a:t>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a </a:t>
            </a:r>
            <a:r>
              <a:rPr lang="en-US" sz="2800" dirty="0" smtClean="0"/>
              <a:t>+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RBC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1472" y="478632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Hematocrit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928926" y="4567324"/>
          <a:ext cx="1265246" cy="933378"/>
        </p:xfrm>
        <a:graphic>
          <a:graphicData uri="http://schemas.openxmlformats.org/presentationml/2006/ole">
            <p:oleObj spid="_x0000_s1025" name="Equazione" r:id="rId4" imgW="583947" imgH="431613" progId="Equation.3">
              <p:embed/>
            </p:oleObj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857752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ym typeface="Symbol"/>
              </a:rPr>
              <a:t></a:t>
            </a:r>
            <a:endParaRPr lang="it-IT" sz="36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786446" y="4572008"/>
          <a:ext cx="2173988" cy="928694"/>
        </p:xfrm>
        <a:graphic>
          <a:graphicData uri="http://schemas.openxmlformats.org/presentationml/2006/ole">
            <p:oleObj spid="_x0000_s1027" name="Equazione" r:id="rId5" imgW="977900" imgH="41910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143636" y="5786454"/>
          <a:ext cx="1785950" cy="822741"/>
        </p:xfrm>
        <a:graphic>
          <a:graphicData uri="http://schemas.openxmlformats.org/presentationml/2006/ole">
            <p:oleObj spid="_x0000_s1029" name="Equazione" r:id="rId6" imgW="850531" imgH="393529" progId="Equation.3">
              <p:embed/>
            </p:oleObj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1297" y="2071678"/>
            <a:ext cx="3579446" cy="247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Connettore 1 15"/>
          <p:cNvCxnSpPr/>
          <p:nvPr/>
        </p:nvCxnSpPr>
        <p:spPr>
          <a:xfrm rot="5400000">
            <a:off x="7216000" y="335676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rot="5400000">
            <a:off x="7644628" y="335676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7929586" y="5572140"/>
            <a:ext cx="785818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16200000" flipV="1">
            <a:off x="7679553" y="4536289"/>
            <a:ext cx="1500198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7858148" y="22859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R</a:t>
            </a:r>
            <a:endParaRPr lang="it-IT" sz="2800" i="1" dirty="0">
              <a:solidFill>
                <a:srgbClr val="FF0000"/>
              </a:solidFill>
            </a:endParaRPr>
          </a:p>
        </p:txBody>
      </p:sp>
      <p:cxnSp>
        <p:nvCxnSpPr>
          <p:cNvPr id="24" name="Connettore 1 23"/>
          <p:cNvCxnSpPr/>
          <p:nvPr/>
        </p:nvCxnSpPr>
        <p:spPr>
          <a:xfrm>
            <a:off x="7858148" y="2714620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7858148" y="4000504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428860" y="2428868"/>
          <a:ext cx="3828031" cy="928694"/>
        </p:xfrm>
        <a:graphic>
          <a:graphicData uri="http://schemas.openxmlformats.org/presentationml/2006/ole">
            <p:oleObj spid="_x0000_s28673" name="Equazione" r:id="rId3" imgW="1600200" imgH="3937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928794" y="571480"/>
            <a:ext cx="535785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The </a:t>
            </a:r>
            <a:r>
              <a:rPr lang="it-IT" sz="3200" dirty="0" err="1" smtClean="0"/>
              <a:t>motion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a single </a:t>
            </a:r>
            <a:r>
              <a:rPr lang="it-IT" sz="3200" dirty="0" err="1" smtClean="0"/>
              <a:t>element</a:t>
            </a:r>
            <a:endParaRPr lang="it-IT" sz="3200" dirty="0" smtClean="0"/>
          </a:p>
          <a:p>
            <a:pPr algn="ctr"/>
            <a:r>
              <a:rPr lang="it-IT" sz="3200" dirty="0" smtClean="0"/>
              <a:t>(Newton’s </a:t>
            </a:r>
            <a:r>
              <a:rPr lang="it-IT" sz="3200" dirty="0" err="1" smtClean="0"/>
              <a:t>law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cxnSp>
        <p:nvCxnSpPr>
          <p:cNvPr id="6" name="Connettore 2 5"/>
          <p:cNvCxnSpPr/>
          <p:nvPr/>
        </p:nvCxnSpPr>
        <p:spPr>
          <a:xfrm rot="5400000" flipH="1" flipV="1">
            <a:off x="3250397" y="3679033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714612" y="4071942"/>
            <a:ext cx="185738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Variable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owing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to</a:t>
            </a:r>
            <a:r>
              <a:rPr lang="it-IT" sz="2000" b="1" dirty="0" smtClean="0"/>
              <a:t> plasma loss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15008" y="3929066"/>
            <a:ext cx="228601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FF0000"/>
                </a:solidFill>
              </a:rPr>
              <a:t>Friction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coefficient</a:t>
            </a:r>
            <a:endParaRPr lang="it-IT" sz="2000" b="1" dirty="0">
              <a:solidFill>
                <a:srgbClr val="FF0000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rot="10800000">
            <a:off x="4429124" y="3071810"/>
            <a:ext cx="1285884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500826" y="2143116"/>
            <a:ext cx="1785950" cy="40011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0000CC"/>
                </a:solidFill>
              </a:rPr>
              <a:t>Pressure</a:t>
            </a:r>
            <a:r>
              <a:rPr lang="it-IT" sz="2000" b="1" dirty="0" smtClean="0">
                <a:solidFill>
                  <a:srgbClr val="0000CC"/>
                </a:solidFill>
              </a:rPr>
              <a:t> </a:t>
            </a:r>
            <a:r>
              <a:rPr lang="it-IT" sz="2000" b="1" dirty="0" err="1" smtClean="0">
                <a:solidFill>
                  <a:srgbClr val="0000CC"/>
                </a:solidFill>
              </a:rPr>
              <a:t>drop</a:t>
            </a:r>
            <a:endParaRPr lang="it-IT" sz="2000" b="1" dirty="0">
              <a:solidFill>
                <a:srgbClr val="0000CC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rot="10800000" flipV="1">
            <a:off x="5857884" y="2571744"/>
            <a:ext cx="642942" cy="142876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000364" y="5357826"/>
          <a:ext cx="3896348" cy="1000132"/>
        </p:xfrm>
        <a:graphic>
          <a:graphicData uri="http://schemas.openxmlformats.org/presentationml/2006/ole">
            <p:oleObj spid="_x0000_s28675" name="Equazione" r:id="rId4" imgW="1778000" imgH="457200" progId="Equation.3">
              <p:embed/>
            </p:oleObj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1071538" y="2714620"/>
            <a:ext cx="11430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density</a:t>
            </a:r>
            <a:endParaRPr lang="it-IT" sz="2000" b="1" dirty="0"/>
          </a:p>
        </p:txBody>
      </p:sp>
      <p:cxnSp>
        <p:nvCxnSpPr>
          <p:cNvPr id="22" name="Connettore 2 21"/>
          <p:cNvCxnSpPr>
            <a:stCxn id="17" idx="3"/>
          </p:cNvCxnSpPr>
          <p:nvPr/>
        </p:nvCxnSpPr>
        <p:spPr>
          <a:xfrm>
            <a:off x="2214546" y="2914675"/>
            <a:ext cx="214314" cy="14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1538" y="571480"/>
            <a:ext cx="75724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 </a:t>
            </a:r>
            <a:r>
              <a:rPr lang="it-IT" sz="2800" dirty="0" err="1" smtClean="0"/>
              <a:t>guess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dirty="0" err="1" smtClean="0"/>
              <a:t>friction</a:t>
            </a:r>
            <a:r>
              <a:rPr lang="it-IT" sz="2800" dirty="0" smtClean="0"/>
              <a:t> </a:t>
            </a:r>
            <a:r>
              <a:rPr lang="it-IT" sz="2800" dirty="0" err="1" smtClean="0"/>
              <a:t>coefficient</a:t>
            </a:r>
            <a:endParaRPr lang="it-IT" sz="28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143108" y="2071678"/>
          <a:ext cx="1023945" cy="571504"/>
        </p:xfrm>
        <a:graphic>
          <a:graphicData uri="http://schemas.openxmlformats.org/presentationml/2006/ole">
            <p:oleObj spid="_x0000_s31745" name="Equazione" r:id="rId3" imgW="406224" imgH="228501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00100" y="20716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Take 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28992" y="20716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= 0.45</a:t>
            </a:r>
            <a:endParaRPr lang="it-IT" sz="2800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230438" y="2714625"/>
          <a:ext cx="992187" cy="571500"/>
        </p:xfrm>
        <a:graphic>
          <a:graphicData uri="http://schemas.openxmlformats.org/presentationml/2006/ole">
            <p:oleObj spid="_x0000_s31747" name="Equazione" r:id="rId4" imgW="393480" imgH="228600" progId="Equation.3">
              <p:embed/>
            </p:oleObj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571868" y="264318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= 1 mm/s</a:t>
            </a:r>
            <a:endParaRPr lang="it-IT" sz="2800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214546" y="3286124"/>
          <a:ext cx="633624" cy="857256"/>
        </p:xfrm>
        <a:graphic>
          <a:graphicData uri="http://schemas.openxmlformats.org/presentationml/2006/ole">
            <p:oleObj spid="_x0000_s31748" name="Equazione" r:id="rId5" imgW="317225" imgH="444114" progId="Equation.3">
              <p:embed/>
            </p:oleObj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357554" y="3429000"/>
          <a:ext cx="466727" cy="589550"/>
        </p:xfrm>
        <a:graphic>
          <a:graphicData uri="http://schemas.openxmlformats.org/presentationml/2006/ole">
            <p:oleObj spid="_x0000_s31750" name="Equazione" r:id="rId6" imgW="177646" imgH="228402" progId="Equation.3">
              <p:embed/>
            </p:oleObj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2857488" y="350043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=</a:t>
            </a:r>
            <a:endParaRPr lang="it-IT" sz="28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929058" y="342900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= 40 mm Hg/mm</a:t>
            </a:r>
            <a:endParaRPr lang="it-IT" sz="28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142976" y="4572008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in the steady state </a:t>
            </a:r>
            <a:r>
              <a:rPr lang="it-IT" sz="2800" dirty="0" err="1" smtClean="0"/>
              <a:t>equation</a:t>
            </a:r>
            <a:r>
              <a:rPr lang="it-IT" sz="2800" dirty="0" smtClean="0"/>
              <a:t>            </a:t>
            </a:r>
            <a:r>
              <a:rPr lang="it-IT" sz="2800" dirty="0" smtClean="0">
                <a:sym typeface="Symbol"/>
              </a:rPr>
              <a:t></a:t>
            </a:r>
            <a:endParaRPr lang="it-IT" sz="2800" dirty="0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357422" y="5357826"/>
          <a:ext cx="500066" cy="705976"/>
        </p:xfrm>
        <a:graphic>
          <a:graphicData uri="http://schemas.openxmlformats.org/presentationml/2006/ole">
            <p:oleObj spid="_x0000_s31753" name="Equazione" r:id="rId7" imgW="165028" imgH="228501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714744" y="5429264"/>
          <a:ext cx="597263" cy="495302"/>
        </p:xfrm>
        <a:graphic>
          <a:graphicData uri="http://schemas.openxmlformats.org/presentationml/2006/ole">
            <p:oleObj spid="_x0000_s31752" name="Equazione" r:id="rId8" imgW="291973" imgH="203112" progId="Equation.3">
              <p:embed/>
            </p:oleObj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857488" y="5429264"/>
            <a:ext cx="10278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= 8.8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Symbol"/>
              </a:rPr>
              <a:t>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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357686" y="5357826"/>
            <a:ext cx="9791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g/s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285984" y="5286388"/>
            <a:ext cx="3071834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928670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in a 1.5</a:t>
            </a:r>
            <a:r>
              <a:rPr lang="en-US" sz="2800" i="1" dirty="0" smtClean="0"/>
              <a:t>mm</a:t>
            </a:r>
            <a:r>
              <a:rPr lang="en-US" sz="2800" dirty="0" smtClean="0"/>
              <a:t> capillary there are about </a:t>
            </a:r>
            <a:r>
              <a:rPr lang="en-US" sz="3200" b="1" dirty="0" smtClean="0">
                <a:solidFill>
                  <a:srgbClr val="FF0000"/>
                </a:solidFill>
              </a:rPr>
              <a:t>200</a:t>
            </a:r>
            <a:r>
              <a:rPr lang="en-US" sz="2800" dirty="0" smtClean="0"/>
              <a:t> of such elements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14678" y="200024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ym typeface="Symbol"/>
              </a:rPr>
              <a:t>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596" y="292893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It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makes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sense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pass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a </a:t>
            </a:r>
            <a:r>
              <a:rPr lang="it-IT" sz="3200" b="1" dirty="0" err="1" smtClean="0">
                <a:solidFill>
                  <a:srgbClr val="0000CC"/>
                </a:solidFill>
              </a:rPr>
              <a:t>continuous</a:t>
            </a:r>
            <a:r>
              <a:rPr lang="it-IT" sz="3200" b="1" dirty="0" smtClean="0">
                <a:solidFill>
                  <a:srgbClr val="0000CC"/>
                </a:solidFill>
              </a:rPr>
              <a:t> </a:t>
            </a:r>
            <a:r>
              <a:rPr lang="it-IT" sz="3200" b="1" dirty="0" err="1" smtClean="0">
                <a:solidFill>
                  <a:srgbClr val="0000CC"/>
                </a:solidFill>
              </a:rPr>
              <a:t>model</a:t>
            </a:r>
            <a:endParaRPr lang="it-IT" sz="3200" b="1" dirty="0">
              <a:solidFill>
                <a:srgbClr val="0000CC"/>
              </a:solidFill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571736" y="3929066"/>
          <a:ext cx="738193" cy="571504"/>
        </p:xfrm>
        <a:graphic>
          <a:graphicData uri="http://schemas.openxmlformats.org/presentationml/2006/ole">
            <p:oleObj spid="_x0000_s29697" name="Equazione" r:id="rId3" imgW="291973" imgH="228501" progId="Equation.3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428992" y="3714752"/>
          <a:ext cx="1379537" cy="866775"/>
        </p:xfrm>
        <a:graphic>
          <a:graphicData uri="http://schemas.openxmlformats.org/presentationml/2006/ole">
            <p:oleObj spid="_x0000_s29699" name="Equazione" r:id="rId4" imgW="622080" imgH="393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714480" y="5143512"/>
          <a:ext cx="1512138" cy="499422"/>
        </p:xfrm>
        <a:graphic>
          <a:graphicData uri="http://schemas.openxmlformats.org/presentationml/2006/ole">
            <p:oleObj spid="_x0000_s29703" name="Equazione" r:id="rId5" imgW="685800" imgH="2286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286116" y="4934693"/>
          <a:ext cx="2000264" cy="923199"/>
        </p:xfrm>
        <a:graphic>
          <a:graphicData uri="http://schemas.openxmlformats.org/presentationml/2006/ole">
            <p:oleObj spid="_x0000_s29702" name="Equazione" r:id="rId6" imgW="990600" imgH="4572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214942" y="4929198"/>
          <a:ext cx="2940864" cy="928694"/>
        </p:xfrm>
        <a:graphic>
          <a:graphicData uri="http://schemas.openxmlformats.org/presentationml/2006/ole">
            <p:oleObj spid="_x0000_s29701" name="Equazione" r:id="rId7" imgW="1269449" imgH="393529" progId="Equation.3">
              <p:embed/>
            </p:oleObj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1643042" y="4857760"/>
            <a:ext cx="6915192" cy="107157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1571604" y="6000768"/>
          <a:ext cx="3214620" cy="857232"/>
        </p:xfrm>
        <a:graphic>
          <a:graphicData uri="http://schemas.openxmlformats.org/presentationml/2006/ole">
            <p:oleObj spid="_x0000_s29707" name="Equazione" r:id="rId8" imgW="1854200" imgH="495300" progId="Equation.3">
              <p:embed/>
            </p:oleObj>
          </a:graphicData>
        </a:graphic>
      </p:graphicFrame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4857752" y="6000750"/>
          <a:ext cx="717550" cy="857250"/>
        </p:xfrm>
        <a:graphic>
          <a:graphicData uri="http://schemas.openxmlformats.org/presentationml/2006/ole">
            <p:oleObj spid="_x0000_s29709" name="Equazione" r:id="rId9" imgW="368280" imgH="431640" progId="Equation.3">
              <p:embed/>
            </p:oleObj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6072198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Divide </a:t>
            </a:r>
            <a:r>
              <a:rPr lang="it-IT" sz="2000" b="1" dirty="0" err="1" smtClean="0"/>
              <a:t>by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/>
        </p:nvGraphicFramePr>
        <p:xfrm>
          <a:off x="7215206" y="3929066"/>
          <a:ext cx="444503" cy="500066"/>
        </p:xfrm>
        <a:graphic>
          <a:graphicData uri="http://schemas.openxmlformats.org/presentationml/2006/ole">
            <p:oleObj spid="_x0000_s29711" name="Equazione" r:id="rId10" imgW="203040" imgH="228600" progId="Equation.3">
              <p:embed/>
            </p:oleObj>
          </a:graphicData>
        </a:graphic>
      </p:graphicFrame>
      <p:sp>
        <p:nvSpPr>
          <p:cNvPr id="22" name="Rettangolo 21"/>
          <p:cNvSpPr/>
          <p:nvPr/>
        </p:nvSpPr>
        <p:spPr>
          <a:xfrm>
            <a:off x="6000760" y="3786190"/>
            <a:ext cx="1700218" cy="71438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857488" y="1714488"/>
          <a:ext cx="2755466" cy="1071570"/>
        </p:xfrm>
        <a:graphic>
          <a:graphicData uri="http://schemas.openxmlformats.org/presentationml/2006/ole">
            <p:oleObj spid="_x0000_s30721" name="Equazione" r:id="rId3" imgW="1028254" imgH="393529" progId="Equation.3">
              <p:embed/>
            </p:oleObj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714480" y="5143512"/>
          <a:ext cx="1512138" cy="499422"/>
        </p:xfrm>
        <a:graphic>
          <a:graphicData uri="http://schemas.openxmlformats.org/presentationml/2006/ole">
            <p:oleObj spid="_x0000_s30725" name="Equazione" r:id="rId4" imgW="685800" imgH="2286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286116" y="4934693"/>
          <a:ext cx="2000264" cy="923199"/>
        </p:xfrm>
        <a:graphic>
          <a:graphicData uri="http://schemas.openxmlformats.org/presentationml/2006/ole">
            <p:oleObj spid="_x0000_s30726" name="Equazione" r:id="rId5" imgW="990600" imgH="45720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214942" y="4929198"/>
          <a:ext cx="2940864" cy="928694"/>
        </p:xfrm>
        <a:graphic>
          <a:graphicData uri="http://schemas.openxmlformats.org/presentationml/2006/ole">
            <p:oleObj spid="_x0000_s30727" name="Equazione" r:id="rId6" imgW="1269449" imgH="393529" progId="Equation.3">
              <p:embed/>
            </p:oleObj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1643042" y="4857760"/>
            <a:ext cx="6915192" cy="107157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1571604" y="6000768"/>
          <a:ext cx="3214620" cy="857232"/>
        </p:xfrm>
        <a:graphic>
          <a:graphicData uri="http://schemas.openxmlformats.org/presentationml/2006/ole">
            <p:oleObj spid="_x0000_s30728" name="Equazione" r:id="rId7" imgW="1854200" imgH="495300" progId="Equation.3">
              <p:embed/>
            </p:oleObj>
          </a:graphicData>
        </a:graphic>
      </p:graphicFrame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4857752" y="6000750"/>
          <a:ext cx="717550" cy="857250"/>
        </p:xfrm>
        <a:graphic>
          <a:graphicData uri="http://schemas.openxmlformats.org/presentationml/2006/ole">
            <p:oleObj spid="_x0000_s30729" name="Equazione" r:id="rId8" imgW="368280" imgH="431640" progId="Equation.3">
              <p:embed/>
            </p:oleObj>
          </a:graphicData>
        </a:graphic>
      </p:graphicFrame>
      <p:sp>
        <p:nvSpPr>
          <p:cNvPr id="25" name="Rettangolo 24"/>
          <p:cNvSpPr/>
          <p:nvPr/>
        </p:nvSpPr>
        <p:spPr>
          <a:xfrm>
            <a:off x="2428860" y="1571612"/>
            <a:ext cx="3343292" cy="1428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2500298" y="100010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FF0000"/>
                </a:solidFill>
              </a:rPr>
              <a:t>Conservation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of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RBCs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714612" y="421481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solidFill>
                  <a:srgbClr val="0000CC"/>
                </a:solidFill>
              </a:rPr>
              <a:t>Momentum</a:t>
            </a:r>
            <a:r>
              <a:rPr lang="it-IT" sz="2400" b="1" dirty="0" smtClean="0">
                <a:solidFill>
                  <a:srgbClr val="0000CC"/>
                </a:solidFill>
              </a:rPr>
              <a:t> </a:t>
            </a:r>
            <a:r>
              <a:rPr lang="it-IT" sz="2400" b="1" dirty="0" err="1" smtClean="0">
                <a:solidFill>
                  <a:srgbClr val="0000CC"/>
                </a:solidFill>
              </a:rPr>
              <a:t>balance</a:t>
            </a:r>
            <a:endParaRPr lang="it-IT" sz="2400" b="1" dirty="0">
              <a:solidFill>
                <a:srgbClr val="0000C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00034" y="314324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coupled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with</a:t>
            </a:r>
            <a:r>
              <a:rPr lang="it-IT" sz="2800" b="1" dirty="0" smtClean="0"/>
              <a:t> a </a:t>
            </a:r>
            <a:r>
              <a:rPr lang="it-IT" sz="2800" b="1" dirty="0" err="1" smtClean="0"/>
              <a:t>law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for</a:t>
            </a:r>
            <a:r>
              <a:rPr lang="it-IT" sz="2800" b="1" dirty="0" smtClean="0"/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plasma </a:t>
            </a:r>
            <a:r>
              <a:rPr lang="it-IT" sz="2800" b="1" dirty="0" err="1" smtClean="0">
                <a:solidFill>
                  <a:srgbClr val="FF0000"/>
                </a:solidFill>
              </a:rPr>
              <a:t>outflow</a:t>
            </a:r>
            <a:r>
              <a:rPr lang="it-IT" sz="2800" b="1" dirty="0" smtClean="0">
                <a:solidFill>
                  <a:srgbClr val="FF0000"/>
                </a:solidFill>
              </a:rPr>
              <a:t> …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6406189" cy="728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1357290" y="928670"/>
            <a:ext cx="614366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Balance</a:t>
            </a:r>
            <a:r>
              <a:rPr lang="it-IT" sz="2800" dirty="0" smtClean="0"/>
              <a:t> </a:t>
            </a:r>
            <a:r>
              <a:rPr lang="it-IT" sz="2800" dirty="0" err="1" smtClean="0"/>
              <a:t>equation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plasma</a:t>
            </a:r>
            <a:endParaRPr lang="it-IT" sz="2800" dirty="0"/>
          </a:p>
        </p:txBody>
      </p:sp>
      <p:sp>
        <p:nvSpPr>
          <p:cNvPr id="4" name="Parentesi graffa chiusa 3"/>
          <p:cNvSpPr/>
          <p:nvPr/>
        </p:nvSpPr>
        <p:spPr>
          <a:xfrm rot="5400000">
            <a:off x="5769017" y="2231983"/>
            <a:ext cx="534924" cy="278608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714876" y="407194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rgbClr val="FF0000"/>
                </a:solidFill>
              </a:rPr>
              <a:t>Starling</a:t>
            </a:r>
            <a:r>
              <a:rPr lang="it-IT" sz="2800" b="1" dirty="0" smtClean="0">
                <a:solidFill>
                  <a:srgbClr val="FF0000"/>
                </a:solidFill>
              </a:rPr>
              <a:t>’s </a:t>
            </a:r>
            <a:r>
              <a:rPr lang="it-IT" sz="2800" b="1" dirty="0" err="1" smtClean="0">
                <a:solidFill>
                  <a:srgbClr val="FF0000"/>
                </a:solidFill>
              </a:rPr>
              <a:t>law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42976" y="478632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/>
              <a:t>C</a:t>
            </a:r>
            <a:r>
              <a:rPr lang="it-IT" sz="3200" dirty="0" smtClean="0"/>
              <a:t> = </a:t>
            </a:r>
            <a:r>
              <a:rPr lang="it-IT" sz="3200" dirty="0" err="1" smtClean="0"/>
              <a:t>albumin</a:t>
            </a:r>
            <a:r>
              <a:rPr lang="it-IT" sz="3200" dirty="0" smtClean="0"/>
              <a:t> </a:t>
            </a:r>
            <a:r>
              <a:rPr lang="it-IT" sz="3200" dirty="0" err="1" smtClean="0"/>
              <a:t>concentration</a:t>
            </a:r>
            <a:endParaRPr lang="it-IT" sz="3200" dirty="0" smtClean="0"/>
          </a:p>
          <a:p>
            <a:r>
              <a:rPr lang="it-IT" sz="3200" i="1" dirty="0" smtClean="0"/>
              <a:t>RTC </a:t>
            </a:r>
            <a:r>
              <a:rPr lang="it-IT" sz="3200" dirty="0" smtClean="0"/>
              <a:t>= </a:t>
            </a:r>
            <a:r>
              <a:rPr lang="it-IT" sz="3200" dirty="0" smtClean="0">
                <a:solidFill>
                  <a:srgbClr val="0000CC"/>
                </a:solidFill>
              </a:rPr>
              <a:t>“</a:t>
            </a:r>
            <a:r>
              <a:rPr lang="it-IT" sz="3200" dirty="0" err="1" smtClean="0">
                <a:solidFill>
                  <a:srgbClr val="0000CC"/>
                </a:solidFill>
              </a:rPr>
              <a:t>oncotic</a:t>
            </a:r>
            <a:r>
              <a:rPr lang="it-IT" sz="3200" dirty="0" smtClean="0">
                <a:solidFill>
                  <a:srgbClr val="0000CC"/>
                </a:solidFill>
              </a:rPr>
              <a:t>” </a:t>
            </a:r>
            <a:r>
              <a:rPr lang="it-IT" sz="3200" dirty="0" err="1" smtClean="0">
                <a:solidFill>
                  <a:srgbClr val="0000CC"/>
                </a:solidFill>
              </a:rPr>
              <a:t>pressure</a:t>
            </a:r>
            <a:r>
              <a:rPr lang="it-IT" sz="3200" dirty="0" smtClean="0">
                <a:solidFill>
                  <a:srgbClr val="0000CC"/>
                </a:solidFill>
              </a:rPr>
              <a:t> </a:t>
            </a:r>
            <a:r>
              <a:rPr lang="it-IT" sz="3200" dirty="0" smtClean="0"/>
              <a:t>(Van’t </a:t>
            </a:r>
            <a:r>
              <a:rPr lang="it-IT" sz="3200" dirty="0" err="1" smtClean="0"/>
              <a:t>Hoff</a:t>
            </a:r>
            <a:r>
              <a:rPr lang="it-IT" sz="3200" dirty="0" smtClean="0"/>
              <a:t> </a:t>
            </a:r>
            <a:r>
              <a:rPr lang="it-IT" sz="3200" dirty="0" err="1" smtClean="0"/>
              <a:t>law</a:t>
            </a:r>
            <a:r>
              <a:rPr lang="it-IT" sz="3200" dirty="0" smtClean="0"/>
              <a:t>)</a:t>
            </a:r>
            <a:endParaRPr lang="it-IT" sz="32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71802" y="3571876"/>
            <a:ext cx="11430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constant</a:t>
            </a:r>
            <a:endParaRPr lang="it-IT" sz="2000" b="1" dirty="0"/>
          </a:p>
        </p:txBody>
      </p:sp>
      <p:cxnSp>
        <p:nvCxnSpPr>
          <p:cNvPr id="9" name="Connettore 2 8"/>
          <p:cNvCxnSpPr/>
          <p:nvPr/>
        </p:nvCxnSpPr>
        <p:spPr>
          <a:xfrm rot="5400000" flipH="1" flipV="1">
            <a:off x="4179091" y="3178967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786578" y="1857364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external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pressure</a:t>
            </a:r>
            <a:endParaRPr lang="it-IT" sz="2000" b="1" dirty="0"/>
          </a:p>
        </p:txBody>
      </p:sp>
      <p:cxnSp>
        <p:nvCxnSpPr>
          <p:cNvPr id="12" name="Connettore 2 11"/>
          <p:cNvCxnSpPr/>
          <p:nvPr/>
        </p:nvCxnSpPr>
        <p:spPr>
          <a:xfrm rot="5400000">
            <a:off x="6286512" y="2357430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5" y="6000768"/>
            <a:ext cx="1500198" cy="620771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6000768"/>
            <a:ext cx="2189003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8728" y="92867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/>
              <a:t>Dimensionless</a:t>
            </a:r>
            <a:r>
              <a:rPr lang="it-IT" sz="3200" dirty="0" smtClean="0"/>
              <a:t> </a:t>
            </a:r>
            <a:r>
              <a:rPr lang="it-IT" sz="3200" dirty="0" err="1" smtClean="0"/>
              <a:t>variables</a:t>
            </a:r>
            <a:endParaRPr lang="it-IT" sz="32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4086225" y="4929188"/>
          <a:ext cx="971550" cy="938212"/>
        </p:xfrm>
        <a:graphic>
          <a:graphicData uri="http://schemas.openxmlformats.org/presentationml/2006/ole">
            <p:oleObj spid="_x0000_s33793" name="Equazione" r:id="rId3" imgW="444240" imgH="431640" progId="Equation.3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57224" y="1714488"/>
          <a:ext cx="877667" cy="857256"/>
        </p:xfrm>
        <a:graphic>
          <a:graphicData uri="http://schemas.openxmlformats.org/presentationml/2006/ole">
            <p:oleObj spid="_x0000_s33795" name="Equazione" r:id="rId4" imgW="406048" imgH="393359" progId="Equation.3">
              <p:embed/>
            </p:oleObj>
          </a:graphicData>
        </a:graphic>
      </p:graphicFrame>
      <p:sp>
        <p:nvSpPr>
          <p:cNvPr id="7" name="Rettangolo 6"/>
          <p:cNvSpPr/>
          <p:nvPr/>
        </p:nvSpPr>
        <p:spPr>
          <a:xfrm>
            <a:off x="2000232" y="2000240"/>
            <a:ext cx="1750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(L </a:t>
            </a:r>
            <a:r>
              <a:rPr lang="en-US" sz="2400" dirty="0" smtClean="0">
                <a:sym typeface="Symbol"/>
              </a:rPr>
              <a:t></a:t>
            </a:r>
            <a:r>
              <a:rPr lang="en-US" sz="2400" dirty="0" smtClean="0"/>
              <a:t> 1.5</a:t>
            </a:r>
            <a:r>
              <a:rPr lang="en-US" sz="2400" i="1" dirty="0" smtClean="0"/>
              <a:t>mm)</a:t>
            </a:r>
            <a:r>
              <a:rPr lang="en-US" sz="2400" dirty="0" smtClean="0"/>
              <a:t> </a:t>
            </a:r>
            <a:endParaRPr lang="it-IT" sz="2400" dirty="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857224" y="2928934"/>
          <a:ext cx="887419" cy="928694"/>
        </p:xfrm>
        <a:graphic>
          <a:graphicData uri="http://schemas.openxmlformats.org/presentationml/2006/ole">
            <p:oleObj spid="_x0000_s33797" name="Equazione" r:id="rId5" imgW="406224" imgH="431613" progId="Equation.3">
              <p:embed/>
            </p:oleObj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071670" y="3000372"/>
          <a:ext cx="933456" cy="857256"/>
        </p:xfrm>
        <a:graphic>
          <a:graphicData uri="http://schemas.openxmlformats.org/presentationml/2006/ole">
            <p:oleObj spid="_x0000_s33799" name="Equazione" r:id="rId6" imgW="469696" imgH="431613" progId="Equation.3">
              <p:embed/>
            </p:oleObj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71802" y="314324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convection</a:t>
            </a:r>
            <a:r>
              <a:rPr lang="it-IT" sz="2400" dirty="0" smtClean="0"/>
              <a:t> </a:t>
            </a:r>
            <a:r>
              <a:rPr lang="it-IT" sz="2400" dirty="0" err="1" smtClean="0"/>
              <a:t>time</a:t>
            </a:r>
            <a:r>
              <a:rPr lang="it-IT" sz="2400" dirty="0" smtClean="0"/>
              <a:t>  </a:t>
            </a:r>
            <a:r>
              <a:rPr lang="it-IT" sz="2400" dirty="0" smtClean="0">
                <a:sym typeface="Symbol"/>
              </a:rPr>
              <a:t> 1.5 </a:t>
            </a:r>
            <a:r>
              <a:rPr lang="it-IT" sz="2400" i="1" dirty="0" smtClean="0">
                <a:sym typeface="Symbol"/>
              </a:rPr>
              <a:t>sec</a:t>
            </a:r>
            <a:endParaRPr lang="it-IT" sz="2400" i="1" dirty="0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928662" y="4143380"/>
          <a:ext cx="857256" cy="857256"/>
        </p:xfrm>
        <a:graphic>
          <a:graphicData uri="http://schemas.openxmlformats.org/presentationml/2006/ole">
            <p:oleObj spid="_x0000_s33801" name="Equazione" r:id="rId7" imgW="431613" imgH="431613" progId="Equation.3">
              <p:embed/>
            </p:oleObj>
          </a:graphicData>
        </a:graphic>
      </p:graphicFrame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857224" y="5143512"/>
          <a:ext cx="1484322" cy="785818"/>
        </p:xfrm>
        <a:graphic>
          <a:graphicData uri="http://schemas.openxmlformats.org/presentationml/2006/ole">
            <p:oleObj spid="_x0000_s33803" name="Equazione" r:id="rId8" imgW="812447" imgH="431613" progId="Equation.3">
              <p:embed/>
            </p:oleObj>
          </a:graphicData>
        </a:graphic>
      </p:graphicFrame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6357950" y="5000636"/>
          <a:ext cx="1571636" cy="785818"/>
        </p:xfrm>
        <a:graphic>
          <a:graphicData uri="http://schemas.openxmlformats.org/presentationml/2006/ole">
            <p:oleObj spid="_x0000_s33805" name="Equazione" r:id="rId9" imgW="850531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571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FASANO, A. FARINA, J. MIZERSKI.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new model for blood flow in fenestrated capillaries with application to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ultrafiltration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kidney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glomeruli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submitted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739900" y="1643063"/>
          <a:ext cx="5075238" cy="928687"/>
        </p:xfrm>
        <a:graphic>
          <a:graphicData uri="http://schemas.openxmlformats.org/presentationml/2006/ole">
            <p:oleObj spid="_x0000_s34817" name="Equazione" r:id="rId3" imgW="2489040" imgH="4572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143108" y="107154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solidFill>
                  <a:srgbClr val="0000CC"/>
                </a:solidFill>
              </a:rPr>
              <a:t>Momentum</a:t>
            </a:r>
            <a:r>
              <a:rPr lang="it-IT" sz="2400" b="1" dirty="0" smtClean="0">
                <a:solidFill>
                  <a:srgbClr val="0000CC"/>
                </a:solidFill>
              </a:rPr>
              <a:t> </a:t>
            </a:r>
            <a:r>
              <a:rPr lang="it-IT" sz="2400" b="1" dirty="0" err="1" smtClean="0">
                <a:solidFill>
                  <a:srgbClr val="0000CC"/>
                </a:solidFill>
              </a:rPr>
              <a:t>balance</a:t>
            </a:r>
            <a:endParaRPr lang="it-IT" sz="2400" b="1" dirty="0">
              <a:solidFill>
                <a:srgbClr val="0000CC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643042" y="3071810"/>
          <a:ext cx="1292234" cy="785818"/>
        </p:xfrm>
        <a:graphic>
          <a:graphicData uri="http://schemas.openxmlformats.org/presentationml/2006/ole">
            <p:oleObj spid="_x0000_s34819" name="Equazione" r:id="rId4" imgW="710891" imgH="431613" progId="Equation.3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714744" y="3071810"/>
          <a:ext cx="1748802" cy="642942"/>
        </p:xfrm>
        <a:graphic>
          <a:graphicData uri="http://schemas.openxmlformats.org/presentationml/2006/ole">
            <p:oleObj spid="_x0000_s34821" name="Equazione" r:id="rId5" imgW="647700" imgH="241300" progId="Equation.3">
              <p:embed/>
            </p:oleObj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71802" y="371475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ym typeface="Symbol"/>
              </a:rPr>
              <a:t>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000100" y="4286256"/>
            <a:ext cx="728667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inertia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negligible</a:t>
            </a:r>
            <a:endParaRPr lang="it-IT" sz="2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143240" y="485776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ym typeface="Symbol"/>
              </a:rPr>
              <a:t></a:t>
            </a:r>
            <a:endParaRPr lang="it-IT" sz="3200" dirty="0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3300413" y="5500688"/>
          <a:ext cx="1971675" cy="898525"/>
        </p:xfrm>
        <a:graphic>
          <a:graphicData uri="http://schemas.openxmlformats.org/presentationml/2006/ole">
            <p:oleObj spid="_x0000_s34823" name="Equazione" r:id="rId6" imgW="9144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643050"/>
            <a:ext cx="4147599" cy="67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714348" y="642918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Combining</a:t>
            </a:r>
            <a:r>
              <a:rPr lang="it-IT" sz="2800" dirty="0" smtClean="0"/>
              <a:t> the RBC’s and plasma </a:t>
            </a:r>
            <a:r>
              <a:rPr lang="it-IT" sz="2800" dirty="0" err="1" smtClean="0"/>
              <a:t>balance</a:t>
            </a:r>
            <a:r>
              <a:rPr lang="it-IT" sz="2800" dirty="0" smtClean="0"/>
              <a:t> </a:t>
            </a:r>
            <a:r>
              <a:rPr lang="it-IT" sz="2800" dirty="0" err="1" smtClean="0"/>
              <a:t>equations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57224" y="242886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or</a:t>
            </a:r>
            <a:endParaRPr lang="it-IT" sz="2800" dirty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786058"/>
            <a:ext cx="5131024" cy="72866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000504"/>
            <a:ext cx="3382434" cy="642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10" name="Connettore 2 9"/>
          <p:cNvCxnSpPr/>
          <p:nvPr/>
        </p:nvCxnSpPr>
        <p:spPr>
          <a:xfrm rot="5400000" flipH="1" flipV="1">
            <a:off x="5857884" y="371475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ggetto 11"/>
          <p:cNvGraphicFramePr>
            <a:graphicFrameLocks noChangeAspect="1"/>
          </p:cNvGraphicFramePr>
          <p:nvPr/>
        </p:nvGraphicFramePr>
        <p:xfrm>
          <a:off x="5143504" y="5000636"/>
          <a:ext cx="857256" cy="428628"/>
        </p:xfrm>
        <a:graphic>
          <a:graphicData uri="http://schemas.openxmlformats.org/presentationml/2006/ole">
            <p:oleObj spid="_x0000_s36870" name="Equazione" r:id="rId6" imgW="457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6" y="1214422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Introducing</a:t>
            </a:r>
            <a:r>
              <a:rPr lang="it-IT" sz="2800" dirty="0" smtClean="0"/>
              <a:t> the “</a:t>
            </a:r>
            <a:r>
              <a:rPr lang="it-IT" sz="2800" dirty="0" err="1" smtClean="0"/>
              <a:t>filtration</a:t>
            </a:r>
            <a:r>
              <a:rPr lang="it-IT" sz="2800" dirty="0" smtClean="0"/>
              <a:t> </a:t>
            </a:r>
            <a:r>
              <a:rPr lang="it-IT" sz="2800" dirty="0" err="1" smtClean="0"/>
              <a:t>time</a:t>
            </a:r>
            <a:r>
              <a:rPr lang="it-IT" sz="2800" dirty="0" smtClean="0"/>
              <a:t>”</a:t>
            </a:r>
            <a:endParaRPr lang="it-IT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071546"/>
            <a:ext cx="1285884" cy="74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785786" y="228599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we</a:t>
            </a:r>
            <a:r>
              <a:rPr lang="it-IT" sz="2800" dirty="0" smtClean="0"/>
              <a:t> </a:t>
            </a:r>
            <a:r>
              <a:rPr lang="it-IT" sz="2800" dirty="0" err="1" smtClean="0"/>
              <a:t>get</a:t>
            </a:r>
            <a:r>
              <a:rPr lang="it-IT" sz="2800" dirty="0" smtClean="0"/>
              <a:t> the </a:t>
            </a:r>
            <a:r>
              <a:rPr lang="it-IT" sz="2800" dirty="0" err="1" smtClean="0"/>
              <a:t>dimensionless</a:t>
            </a:r>
            <a:r>
              <a:rPr lang="it-IT" sz="2800" dirty="0" smtClean="0"/>
              <a:t> system</a:t>
            </a:r>
            <a:endParaRPr lang="it-IT" sz="28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5" y="3286124"/>
            <a:ext cx="500792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5200170"/>
            <a:ext cx="919376" cy="72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5143512"/>
            <a:ext cx="142336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sellaDiTesto 7"/>
          <p:cNvSpPr txBox="1"/>
          <p:nvPr/>
        </p:nvSpPr>
        <p:spPr>
          <a:xfrm>
            <a:off x="4500562" y="5357826"/>
            <a:ext cx="4643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compares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oncotic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hydraulic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pressures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1285884" cy="74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3428992" y="1285860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can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estimated</a:t>
            </a:r>
            <a:r>
              <a:rPr lang="it-IT" sz="2400" dirty="0" smtClean="0"/>
              <a:t>, </a:t>
            </a:r>
            <a:r>
              <a:rPr lang="it-IT" sz="2400" dirty="0" err="1" smtClean="0"/>
              <a:t>knowing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the relative </a:t>
            </a:r>
            <a:r>
              <a:rPr lang="it-IT" sz="2400" dirty="0" err="1" smtClean="0"/>
              <a:t>change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/>
              </a:rPr>
              <a:t> </a:t>
            </a:r>
            <a:r>
              <a:rPr lang="it-IT" sz="2400" dirty="0" err="1" smtClean="0">
                <a:sym typeface="Symbol"/>
              </a:rPr>
              <a:t>during</a:t>
            </a:r>
            <a:r>
              <a:rPr lang="it-IT" sz="2400" dirty="0" smtClean="0">
                <a:sym typeface="Symbol"/>
              </a:rPr>
              <a:t> the </a:t>
            </a:r>
            <a:r>
              <a:rPr lang="it-IT" sz="2400" dirty="0" err="1" smtClean="0">
                <a:sym typeface="Symbol"/>
              </a:rPr>
              <a:t>convection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time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is</a:t>
            </a:r>
            <a:r>
              <a:rPr lang="it-IT" sz="2400" dirty="0" smtClean="0">
                <a:sym typeface="Symbol"/>
              </a:rPr>
              <a:t>  1/3             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786058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1142976" y="500042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The case </a:t>
            </a:r>
            <a:r>
              <a:rPr lang="it-IT" sz="3200" dirty="0" err="1" smtClean="0"/>
              <a:t>of</a:t>
            </a:r>
            <a:r>
              <a:rPr lang="it-IT" sz="3200" dirty="0" smtClean="0"/>
              <a:t> glomeruli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42976" y="4500570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/>
              <a:t>We</a:t>
            </a:r>
            <a:r>
              <a:rPr lang="it-IT" sz="2400" dirty="0" smtClean="0"/>
              <a:t> are </a:t>
            </a:r>
            <a:r>
              <a:rPr lang="it-IT" sz="2400" dirty="0" err="1" smtClean="0"/>
              <a:t>interested</a:t>
            </a:r>
            <a:r>
              <a:rPr lang="it-IT" sz="2400" dirty="0" smtClean="0"/>
              <a:t> in the (quasi) steady state</a:t>
            </a:r>
            <a:endParaRPr lang="it-IT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7628" y="1428736"/>
            <a:ext cx="3520858" cy="109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000372"/>
            <a:ext cx="3965810" cy="194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1785918" y="5000636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Eliminating</a:t>
            </a:r>
            <a:r>
              <a:rPr lang="it-IT" sz="2800" dirty="0" smtClean="0"/>
              <a:t>  </a:t>
            </a:r>
            <a:r>
              <a:rPr lang="it-IT" sz="2800" dirty="0" smtClean="0">
                <a:sym typeface="Symbol"/>
              </a:rPr>
              <a:t> …</a:t>
            </a:r>
            <a:endParaRPr lang="it-IT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6304647" cy="93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928662" y="42860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 </a:t>
            </a:r>
            <a:r>
              <a:rPr lang="it-IT" sz="2400" dirty="0" err="1" smtClean="0"/>
              <a:t>second</a:t>
            </a:r>
            <a:r>
              <a:rPr lang="it-IT" sz="2400" dirty="0" smtClean="0"/>
              <a:t> </a:t>
            </a:r>
            <a:r>
              <a:rPr lang="it-IT" sz="2400" dirty="0" err="1" smtClean="0"/>
              <a:t>order</a:t>
            </a:r>
            <a:r>
              <a:rPr lang="it-IT" sz="2400" dirty="0" smtClean="0"/>
              <a:t> ODE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2976" y="2786058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Cauchy</a:t>
            </a:r>
            <a:r>
              <a:rPr lang="it-IT" sz="2400" dirty="0" smtClean="0"/>
              <a:t> data:</a:t>
            </a:r>
            <a:endParaRPr lang="it-IT" sz="2400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968" y="3786190"/>
            <a:ext cx="575790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924" y="3071810"/>
            <a:ext cx="794943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1000100" y="285728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Experimenting</a:t>
            </a:r>
            <a:r>
              <a:rPr lang="it-IT" sz="2800" dirty="0" smtClean="0"/>
              <a:t> </a:t>
            </a:r>
            <a:r>
              <a:rPr lang="it-IT" sz="2800" dirty="0" err="1" smtClean="0"/>
              <a:t>with</a:t>
            </a:r>
            <a:r>
              <a:rPr lang="it-IT" sz="2800" dirty="0" smtClean="0"/>
              <a:t> </a:t>
            </a:r>
            <a:r>
              <a:rPr lang="it-IT" sz="2800" dirty="0" err="1" smtClean="0"/>
              <a:t>various</a:t>
            </a:r>
            <a:r>
              <a:rPr lang="it-IT" sz="2800" dirty="0" smtClean="0"/>
              <a:t> </a:t>
            </a:r>
            <a:r>
              <a:rPr lang="it-IT" sz="2800" dirty="0" err="1" smtClean="0"/>
              <a:t>friction</a:t>
            </a:r>
            <a:r>
              <a:rPr lang="it-IT" sz="2800" dirty="0" smtClean="0"/>
              <a:t> </a:t>
            </a:r>
            <a:r>
              <a:rPr lang="it-IT" sz="2800" dirty="0" err="1" smtClean="0"/>
              <a:t>coefficients</a:t>
            </a:r>
            <a:r>
              <a:rPr lang="it-IT" sz="2800" dirty="0" smtClean="0"/>
              <a:t> and </a:t>
            </a:r>
            <a:r>
              <a:rPr lang="it-IT" sz="2800" dirty="0" err="1" smtClean="0"/>
              <a:t>Os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4572000" y="3786190"/>
            <a:ext cx="714380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>
            <a:off x="1857356" y="3929066"/>
            <a:ext cx="642942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rot="5400000">
            <a:off x="4572794" y="2785264"/>
            <a:ext cx="71438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500174"/>
            <a:ext cx="82153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7% of the human body weight,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average density of approximately 1060 kg/m</a:t>
            </a:r>
            <a:r>
              <a:rPr lang="en-US" sz="2800" baseline="30000" dirty="0" smtClean="0"/>
              <a:t>3</a:t>
            </a:r>
            <a:endParaRPr lang="en-US" sz="2800" baseline="300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average adult blood volume 5 liters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plasma 54.3%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RBC’s  (erythrocytes) 45%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WBC’s (leukocytes)  0.7%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platelets (</a:t>
            </a:r>
            <a:r>
              <a:rPr lang="en-US" sz="2800" dirty="0" err="1" smtClean="0"/>
              <a:t>thrombocytes</a:t>
            </a:r>
            <a:r>
              <a:rPr lang="en-US" sz="2800" dirty="0" smtClean="0"/>
              <a:t>) negligible volume fraction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85728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Blood</a:t>
            </a:r>
            <a:r>
              <a:rPr lang="it-IT" sz="3200" dirty="0" smtClean="0"/>
              <a:t> </a:t>
            </a:r>
            <a:r>
              <a:rPr lang="it-IT" sz="3200" dirty="0" err="1" smtClean="0"/>
              <a:t>composition</a:t>
            </a:r>
            <a:endParaRPr lang="it-IT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1/13/Redbloodce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000108"/>
            <a:ext cx="3000396" cy="3458792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071538" y="1214422"/>
            <a:ext cx="243528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i="1" dirty="0" smtClean="0"/>
              <a:t>Volume </a:t>
            </a:r>
          </a:p>
          <a:p>
            <a:r>
              <a:rPr lang="it-IT" sz="3200" i="1" dirty="0" smtClean="0"/>
              <a:t>V</a:t>
            </a:r>
            <a:r>
              <a:rPr lang="it-IT" sz="3200" i="1" baseline="-25000" dirty="0" smtClean="0"/>
              <a:t>RBC </a:t>
            </a:r>
            <a:r>
              <a:rPr lang="it-IT" sz="3200" i="1" dirty="0" smtClean="0">
                <a:sym typeface="Symbol"/>
              </a:rPr>
              <a:t> </a:t>
            </a:r>
            <a:r>
              <a:rPr lang="it-IT" sz="3200" i="1" dirty="0" smtClean="0"/>
              <a:t>90 </a:t>
            </a:r>
            <a:r>
              <a:rPr lang="el-GR" sz="3200" i="1" dirty="0"/>
              <a:t>μ</a:t>
            </a:r>
            <a:r>
              <a:rPr lang="it-IT" sz="3200" i="1" dirty="0"/>
              <a:t>m</a:t>
            </a:r>
            <a:r>
              <a:rPr lang="it-IT" sz="3200" i="1" baseline="30000" dirty="0"/>
              <a:t>3</a:t>
            </a:r>
            <a:endParaRPr lang="it-IT" sz="3200" baseline="30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57224" y="3000372"/>
            <a:ext cx="4286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err="1" smtClean="0"/>
              <a:t>Diameter</a:t>
            </a:r>
            <a:r>
              <a:rPr lang="it-IT" sz="3200" dirty="0" smtClean="0"/>
              <a:t> </a:t>
            </a:r>
          </a:p>
          <a:p>
            <a:r>
              <a:rPr lang="it-IT" sz="3200" i="1" dirty="0" err="1" smtClean="0">
                <a:sym typeface="Symbol"/>
              </a:rPr>
              <a:t>d</a:t>
            </a:r>
            <a:r>
              <a:rPr lang="it-IT" sz="3200" i="1" baseline="-25000" dirty="0" err="1" smtClean="0">
                <a:sym typeface="Symbol"/>
              </a:rPr>
              <a:t>RBC</a:t>
            </a:r>
            <a:r>
              <a:rPr lang="it-IT" sz="3200" i="1" dirty="0" smtClean="0">
                <a:sym typeface="Symbol"/>
              </a:rPr>
              <a:t> </a:t>
            </a:r>
            <a:r>
              <a:rPr lang="it-IT" sz="3200" dirty="0" smtClean="0">
                <a:sym typeface="Symbol"/>
              </a:rPr>
              <a:t> 78 m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71538" y="428604"/>
            <a:ext cx="307183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RBC’s </a:t>
            </a:r>
            <a:r>
              <a:rPr lang="it-IT" sz="3200" dirty="0" err="1" smtClean="0"/>
              <a:t>properties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71538" y="5429264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Very</a:t>
            </a:r>
            <a:r>
              <a:rPr lang="it-IT" sz="2800" dirty="0" smtClean="0"/>
              <a:t> </a:t>
            </a:r>
            <a:r>
              <a:rPr lang="it-IT" sz="2800" dirty="0" err="1" smtClean="0"/>
              <a:t>flexible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2910" y="2714620"/>
            <a:ext cx="7858180" cy="280076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i="1" dirty="0"/>
              <a:t>the available fluid mechanical laws </a:t>
            </a:r>
            <a:r>
              <a:rPr lang="en-US" sz="2800" b="1" i="1" dirty="0" smtClean="0"/>
              <a:t>cannot be </a:t>
            </a:r>
            <a:r>
              <a:rPr lang="en-US" sz="2800" b="1" i="1" dirty="0"/>
              <a:t>applied </a:t>
            </a:r>
            <a:r>
              <a:rPr lang="en-US" sz="2800" i="1" dirty="0"/>
              <a:t>for a better understanding of the microcirculation </a:t>
            </a:r>
            <a:r>
              <a:rPr lang="en-US" sz="2800" b="1" i="1" dirty="0"/>
              <a:t>in the living capillaries</a:t>
            </a:r>
            <a:r>
              <a:rPr lang="en-US" sz="2800" i="1" dirty="0"/>
              <a:t>, and the </a:t>
            </a:r>
            <a:r>
              <a:rPr lang="en-US" sz="2800" i="1" dirty="0" err="1"/>
              <a:t>hemorheology</a:t>
            </a:r>
            <a:r>
              <a:rPr lang="en-US" sz="2800" i="1" dirty="0"/>
              <a:t> </a:t>
            </a:r>
            <a:r>
              <a:rPr lang="en-US" sz="2800" i="1" dirty="0" smtClean="0"/>
              <a:t>in the </a:t>
            </a:r>
            <a:r>
              <a:rPr lang="en-US" sz="3200" b="1" i="1" dirty="0">
                <a:solidFill>
                  <a:srgbClr val="FF0000"/>
                </a:solidFill>
              </a:rPr>
              <a:t>microcirculation requires another approach</a:t>
            </a:r>
            <a:r>
              <a:rPr lang="en-US" sz="2800" i="1" dirty="0"/>
              <a:t> than regularities of the </a:t>
            </a:r>
            <a:r>
              <a:rPr lang="en-US" sz="2800" i="1" dirty="0" smtClean="0"/>
              <a:t>fluid mechanics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71538" y="857232"/>
            <a:ext cx="69294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Quoting from</a:t>
            </a:r>
          </a:p>
          <a:p>
            <a:r>
              <a:rPr lang="en-US" sz="2000" b="1" dirty="0" smtClean="0"/>
              <a:t>G</a:t>
            </a:r>
            <a:r>
              <a:rPr lang="en-US" sz="2000" b="1" dirty="0"/>
              <a:t>. </a:t>
            </a:r>
            <a:r>
              <a:rPr lang="en-US" sz="2000" b="1" dirty="0" err="1"/>
              <a:t>Mchedlishvili</a:t>
            </a:r>
            <a:r>
              <a:rPr lang="en-US" sz="2000" dirty="0"/>
              <a:t>, </a:t>
            </a:r>
            <a:r>
              <a:rPr lang="en-US" sz="2000" i="1" dirty="0"/>
              <a:t>Basic factor determining the </a:t>
            </a:r>
            <a:r>
              <a:rPr lang="en-US" sz="2000" i="1" dirty="0" err="1"/>
              <a:t>hemorheological</a:t>
            </a:r>
            <a:r>
              <a:rPr lang="en-US" sz="2000" i="1" dirty="0"/>
              <a:t> disorders in the microcirculation</a:t>
            </a:r>
            <a:r>
              <a:rPr lang="en-US" sz="2000" dirty="0"/>
              <a:t>, </a:t>
            </a:r>
            <a:r>
              <a:rPr lang="en-US" sz="2000" dirty="0" smtClean="0"/>
              <a:t>Clinical </a:t>
            </a:r>
            <a:r>
              <a:rPr lang="en-US" sz="2000" dirty="0" err="1" smtClean="0"/>
              <a:t>Hemorheology</a:t>
            </a:r>
            <a:r>
              <a:rPr lang="en-US" sz="2000" dirty="0" smtClean="0"/>
              <a:t> </a:t>
            </a:r>
            <a:r>
              <a:rPr lang="en-US" sz="2000" dirty="0"/>
              <a:t>and Microcirculation 30 (2004) 179-180</a:t>
            </a:r>
            <a:r>
              <a:rPr lang="en-US" sz="2000" dirty="0" smtClean="0"/>
              <a:t>.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1071546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/>
              <a:t>General</a:t>
            </a:r>
            <a:r>
              <a:rPr lang="it-IT" sz="2800" b="1" dirty="0" smtClean="0"/>
              <a:t> trend:</a:t>
            </a:r>
          </a:p>
          <a:p>
            <a:endParaRPr lang="it-IT" sz="2800" b="1" dirty="0"/>
          </a:p>
          <a:p>
            <a:r>
              <a:rPr lang="it-IT" sz="2800" b="1" dirty="0" err="1" smtClean="0"/>
              <a:t>Adapting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rheological</a:t>
            </a:r>
            <a:r>
              <a:rPr lang="it-IT" sz="2800" b="1" dirty="0" smtClean="0"/>
              <a:t>  </a:t>
            </a:r>
            <a:r>
              <a:rPr lang="it-IT" sz="2800" b="1" dirty="0" err="1" smtClean="0"/>
              <a:t>parameters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the vessel </a:t>
            </a:r>
            <a:r>
              <a:rPr lang="it-IT" sz="2800" b="1" dirty="0" err="1" smtClean="0"/>
              <a:t>size</a:t>
            </a:r>
            <a:endParaRPr lang="it-IT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100" y="1500174"/>
            <a:ext cx="72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/>
              <a:t>Our</a:t>
            </a:r>
            <a:r>
              <a:rPr lang="it-IT" sz="3200" dirty="0" smtClean="0"/>
              <a:t> </a:t>
            </a:r>
            <a:r>
              <a:rPr lang="it-IT" sz="3200" dirty="0" err="1" smtClean="0"/>
              <a:t>model</a:t>
            </a:r>
            <a:r>
              <a:rPr lang="it-IT" sz="3200" dirty="0" smtClean="0"/>
              <a:t> </a:t>
            </a:r>
            <a:r>
              <a:rPr lang="it-IT" sz="3200" dirty="0" err="1" smtClean="0"/>
              <a:t>ignores</a:t>
            </a:r>
            <a:r>
              <a:rPr lang="it-IT" sz="3200" dirty="0" smtClean="0"/>
              <a:t> </a:t>
            </a:r>
            <a:r>
              <a:rPr lang="it-IT" sz="3200" dirty="0" err="1" smtClean="0"/>
              <a:t>fluid</a:t>
            </a:r>
            <a:r>
              <a:rPr lang="it-IT" sz="3200" dirty="0" smtClean="0"/>
              <a:t> </a:t>
            </a:r>
            <a:r>
              <a:rPr lang="it-IT" sz="3200" dirty="0" err="1" smtClean="0"/>
              <a:t>dynamics</a:t>
            </a:r>
            <a:r>
              <a:rPr lang="it-IT" sz="3200" dirty="0" smtClean="0"/>
              <a:t> </a:t>
            </a:r>
          </a:p>
          <a:p>
            <a:pPr algn="ctr"/>
            <a:r>
              <a:rPr lang="it-IT" sz="3200" dirty="0" smtClean="0"/>
              <a:t>and</a:t>
            </a:r>
          </a:p>
          <a:p>
            <a:pPr algn="ctr"/>
            <a:r>
              <a:rPr lang="it-IT" sz="3200" dirty="0" err="1" smtClean="0"/>
              <a:t>considers</a:t>
            </a:r>
            <a:r>
              <a:rPr lang="it-IT" sz="3200" dirty="0" smtClean="0"/>
              <a:t> just Newton’s </a:t>
            </a:r>
            <a:r>
              <a:rPr lang="it-IT" sz="3200" dirty="0" err="1" smtClean="0"/>
              <a:t>law</a:t>
            </a:r>
            <a:endParaRPr lang="it-IT" sz="3200" dirty="0" smtClean="0"/>
          </a:p>
          <a:p>
            <a:pPr algn="ctr"/>
            <a:endParaRPr lang="it-IT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71678"/>
            <a:ext cx="5459124" cy="378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Connettore 2 3"/>
          <p:cNvCxnSpPr/>
          <p:nvPr/>
        </p:nvCxnSpPr>
        <p:spPr>
          <a:xfrm>
            <a:off x="1214414" y="3500438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1285852" y="3857628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285852" y="4143380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285852" y="4500570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42910" y="292893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Driving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force</a:t>
            </a:r>
            <a:endParaRPr lang="it-IT" sz="24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158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Pressure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gradient</a:t>
            </a:r>
            <a:endParaRPr lang="it-IT" sz="2400" b="1" dirty="0"/>
          </a:p>
        </p:txBody>
      </p:sp>
      <p:cxnSp>
        <p:nvCxnSpPr>
          <p:cNvPr id="11" name="Connettore 2 10"/>
          <p:cNvCxnSpPr/>
          <p:nvPr/>
        </p:nvCxnSpPr>
        <p:spPr>
          <a:xfrm rot="5400000" flipH="1" flipV="1">
            <a:off x="4572794" y="528559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4429124" y="550070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drag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28662" y="1071546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rgbClr val="FF0000"/>
                </a:solidFill>
              </a:rPr>
              <a:t>Translating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sequence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RBCs</a:t>
            </a:r>
            <a:r>
              <a:rPr lang="it-IT" sz="2800" b="1" dirty="0" smtClean="0"/>
              <a:t> and plasma </a:t>
            </a:r>
            <a:r>
              <a:rPr lang="it-IT" sz="2800" b="1" dirty="0" err="1" smtClean="0"/>
              <a:t>elements</a:t>
            </a:r>
            <a:endParaRPr lang="it-IT" sz="28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071538" y="592933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The drag </a:t>
            </a:r>
            <a:r>
              <a:rPr lang="it-IT" sz="2800" dirty="0" err="1" smtClean="0"/>
              <a:t>is</a:t>
            </a:r>
            <a:r>
              <a:rPr lang="it-IT" sz="2800" dirty="0" smtClean="0"/>
              <a:t> due </a:t>
            </a:r>
            <a:r>
              <a:rPr lang="it-IT" sz="2800" dirty="0" err="1" smtClean="0"/>
              <a:t>to</a:t>
            </a:r>
            <a:r>
              <a:rPr lang="it-IT" sz="2800" dirty="0" smtClean="0"/>
              <a:t> the </a:t>
            </a:r>
            <a:r>
              <a:rPr lang="it-IT" sz="2800" dirty="0" err="1" smtClean="0"/>
              <a:t>highly</a:t>
            </a:r>
            <a:r>
              <a:rPr lang="it-IT" sz="2800" dirty="0" smtClean="0"/>
              <a:t> </a:t>
            </a:r>
            <a:r>
              <a:rPr lang="it-IT" sz="2800" dirty="0" err="1" smtClean="0"/>
              <a:t>sheared</a:t>
            </a:r>
            <a:r>
              <a:rPr lang="it-IT" sz="2800" dirty="0" smtClean="0"/>
              <a:t> plasma film</a:t>
            </a:r>
            <a:endParaRPr lang="it-IT" sz="2800" dirty="0"/>
          </a:p>
        </p:txBody>
      </p:sp>
      <p:sp>
        <p:nvSpPr>
          <p:cNvPr id="16" name="Parentesi graffa chiusa 15"/>
          <p:cNvSpPr/>
          <p:nvPr/>
        </p:nvSpPr>
        <p:spPr>
          <a:xfrm rot="16200000">
            <a:off x="5464975" y="2178835"/>
            <a:ext cx="214314" cy="1285884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072198" y="1857364"/>
            <a:ext cx="1357322" cy="646331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00CC"/>
                </a:solidFill>
              </a:rPr>
              <a:t>Translating</a:t>
            </a:r>
            <a:r>
              <a:rPr lang="it-IT" b="1" dirty="0" smtClean="0">
                <a:solidFill>
                  <a:srgbClr val="0000CC"/>
                </a:solidFill>
              </a:rPr>
              <a:t> </a:t>
            </a:r>
            <a:r>
              <a:rPr lang="it-IT" b="1" dirty="0" err="1" smtClean="0">
                <a:solidFill>
                  <a:srgbClr val="0000CC"/>
                </a:solidFill>
              </a:rPr>
              <a:t>element</a:t>
            </a:r>
            <a:endParaRPr lang="it-IT" b="1" dirty="0">
              <a:solidFill>
                <a:srgbClr val="0000CC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rot="10800000" flipV="1">
            <a:off x="5572132" y="2500306"/>
            <a:ext cx="500066" cy="14287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/>
          <p:cNvSpPr/>
          <p:nvPr/>
        </p:nvSpPr>
        <p:spPr>
          <a:xfrm flipV="1">
            <a:off x="4643438" y="4714884"/>
            <a:ext cx="285752" cy="200020"/>
          </a:xfrm>
          <a:prstGeom prst="arc">
            <a:avLst>
              <a:gd name="adj1" fmla="val 10927271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71678"/>
            <a:ext cx="5459124" cy="378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Connettore 2 2"/>
          <p:cNvCxnSpPr/>
          <p:nvPr/>
        </p:nvCxnSpPr>
        <p:spPr>
          <a:xfrm>
            <a:off x="1214414" y="3500438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>
            <a:off x="1285852" y="3857628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1285852" y="4143380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285852" y="4500570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642910" y="292893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Driving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force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57158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Pressure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gradient</a:t>
            </a:r>
            <a:endParaRPr lang="it-IT" sz="2400" b="1" dirty="0"/>
          </a:p>
        </p:txBody>
      </p:sp>
      <p:cxnSp>
        <p:nvCxnSpPr>
          <p:cNvPr id="9" name="Connettore 2 8"/>
          <p:cNvCxnSpPr/>
          <p:nvPr/>
        </p:nvCxnSpPr>
        <p:spPr>
          <a:xfrm rot="5400000" flipH="1" flipV="1">
            <a:off x="4572794" y="528559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429124" y="550070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drag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928662" y="1071546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rgbClr val="FF0000"/>
                </a:solidFill>
              </a:rPr>
              <a:t>Translating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sequence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RBCs</a:t>
            </a:r>
            <a:r>
              <a:rPr lang="it-IT" sz="2800" b="1" dirty="0" smtClean="0"/>
              <a:t> and plasma</a:t>
            </a:r>
            <a:endParaRPr lang="it-IT" sz="28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071538" y="592933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The drag </a:t>
            </a:r>
            <a:r>
              <a:rPr lang="it-IT" sz="2800" dirty="0" err="1" smtClean="0"/>
              <a:t>is</a:t>
            </a:r>
            <a:r>
              <a:rPr lang="it-IT" sz="2800" dirty="0" smtClean="0"/>
              <a:t> due </a:t>
            </a:r>
            <a:r>
              <a:rPr lang="it-IT" sz="2800" dirty="0" err="1" smtClean="0"/>
              <a:t>to</a:t>
            </a:r>
            <a:r>
              <a:rPr lang="it-IT" sz="2800" dirty="0" smtClean="0"/>
              <a:t> the </a:t>
            </a:r>
            <a:r>
              <a:rPr lang="it-IT" sz="2800" dirty="0" err="1" smtClean="0"/>
              <a:t>highly</a:t>
            </a:r>
            <a:r>
              <a:rPr lang="it-IT" sz="2800" dirty="0" smtClean="0"/>
              <a:t> </a:t>
            </a:r>
            <a:r>
              <a:rPr lang="it-IT" sz="2800" dirty="0" err="1" smtClean="0"/>
              <a:t>sheared</a:t>
            </a:r>
            <a:r>
              <a:rPr lang="it-IT" sz="2800" dirty="0" smtClean="0"/>
              <a:t> plasma film</a:t>
            </a:r>
            <a:endParaRPr lang="it-IT" sz="2800" dirty="0"/>
          </a:p>
        </p:txBody>
      </p:sp>
      <p:sp>
        <p:nvSpPr>
          <p:cNvPr id="13" name="Parentesi graffa chiusa 12"/>
          <p:cNvSpPr/>
          <p:nvPr/>
        </p:nvSpPr>
        <p:spPr>
          <a:xfrm rot="16200000">
            <a:off x="5464975" y="2178835"/>
            <a:ext cx="214314" cy="1285884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6072198" y="1857364"/>
            <a:ext cx="1357322" cy="646331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00CC"/>
                </a:solidFill>
              </a:rPr>
              <a:t>Translating</a:t>
            </a:r>
            <a:r>
              <a:rPr lang="it-IT" b="1" dirty="0" smtClean="0">
                <a:solidFill>
                  <a:srgbClr val="0000CC"/>
                </a:solidFill>
              </a:rPr>
              <a:t> </a:t>
            </a:r>
            <a:r>
              <a:rPr lang="it-IT" b="1" dirty="0" err="1" smtClean="0">
                <a:solidFill>
                  <a:srgbClr val="0000CC"/>
                </a:solidFill>
              </a:rPr>
              <a:t>element</a:t>
            </a:r>
            <a:endParaRPr lang="it-IT" b="1" dirty="0">
              <a:solidFill>
                <a:srgbClr val="0000CC"/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rot="10800000" flipV="1">
            <a:off x="5572132" y="2500306"/>
            <a:ext cx="500066" cy="14287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o 15"/>
          <p:cNvSpPr/>
          <p:nvPr/>
        </p:nvSpPr>
        <p:spPr>
          <a:xfrm flipV="1">
            <a:off x="4643438" y="4714884"/>
            <a:ext cx="285752" cy="200020"/>
          </a:xfrm>
          <a:prstGeom prst="arc">
            <a:avLst>
              <a:gd name="adj1" fmla="val 10927271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929454" y="3286124"/>
            <a:ext cx="200026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400" i="1" dirty="0" smtClean="0"/>
              <a:t>a/R </a:t>
            </a:r>
            <a:r>
              <a:rPr lang="it-IT" sz="2400" i="1" dirty="0" smtClean="0">
                <a:sym typeface="Symbol"/>
              </a:rPr>
              <a:t> </a:t>
            </a:r>
            <a:r>
              <a:rPr lang="it-IT" sz="2400" dirty="0" smtClean="0">
                <a:sym typeface="Symbol"/>
              </a:rPr>
              <a:t>1/3 </a:t>
            </a:r>
            <a:r>
              <a:rPr lang="it-IT" b="1" dirty="0" err="1" smtClean="0">
                <a:sym typeface="Symbol"/>
              </a:rPr>
              <a:t>when</a:t>
            </a:r>
            <a:r>
              <a:rPr lang="it-IT" b="1" dirty="0" smtClean="0">
                <a:sym typeface="Symbol"/>
              </a:rPr>
              <a:t> the </a:t>
            </a:r>
            <a:r>
              <a:rPr lang="it-IT" b="1" dirty="0" err="1" smtClean="0">
                <a:sym typeface="Symbol"/>
              </a:rPr>
              <a:t>hematocrit</a:t>
            </a:r>
            <a:r>
              <a:rPr lang="it-IT" b="1" dirty="0" smtClean="0">
                <a:sym typeface="Symbol"/>
              </a:rPr>
              <a:t> </a:t>
            </a:r>
            <a:r>
              <a:rPr lang="it-IT" b="1" dirty="0" err="1" smtClean="0">
                <a:sym typeface="Symbol"/>
              </a:rPr>
              <a:t>is</a:t>
            </a:r>
            <a:r>
              <a:rPr lang="it-IT" b="1" dirty="0" smtClean="0">
                <a:sym typeface="Symbol"/>
              </a:rPr>
              <a:t> 0.45</a:t>
            </a:r>
            <a:endParaRPr lang="it-IT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10389</TotalTime>
  <Words>494</Words>
  <Application>Microsoft Office PowerPoint</Application>
  <PresentationFormat>Presentazione su schermo (4:3)</PresentationFormat>
  <Paragraphs>106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8" baseType="lpstr">
      <vt:lpstr>Tema di Office</vt:lpstr>
      <vt:lpstr>Equazione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145</cp:revision>
  <dcterms:created xsi:type="dcterms:W3CDTF">2012-11-12T15:53:10Z</dcterms:created>
  <dcterms:modified xsi:type="dcterms:W3CDTF">2012-12-23T07:54:23Z</dcterms:modified>
</cp:coreProperties>
</file>